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1"/>
  </p:notesMasterIdLst>
  <p:sldIdLst>
    <p:sldId id="291" r:id="rId2"/>
    <p:sldId id="300" r:id="rId3"/>
    <p:sldId id="301" r:id="rId4"/>
    <p:sldId id="260" r:id="rId5"/>
    <p:sldId id="283" r:id="rId6"/>
    <p:sldId id="284" r:id="rId7"/>
    <p:sldId id="285" r:id="rId8"/>
    <p:sldId id="286" r:id="rId9"/>
    <p:sldId id="287" r:id="rId10"/>
    <p:sldId id="288" r:id="rId11"/>
    <p:sldId id="290" r:id="rId12"/>
    <p:sldId id="278" r:id="rId13"/>
    <p:sldId id="292" r:id="rId14"/>
    <p:sldId id="293" r:id="rId15"/>
    <p:sldId id="294" r:id="rId16"/>
    <p:sldId id="298" r:id="rId17"/>
    <p:sldId id="296" r:id="rId18"/>
    <p:sldId id="299" r:id="rId19"/>
    <p:sldId id="29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Елена" initials="Е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82" autoAdjust="0"/>
    <p:restoredTop sz="94660"/>
  </p:normalViewPr>
  <p:slideViewPr>
    <p:cSldViewPr>
      <p:cViewPr>
        <p:scale>
          <a:sx n="58" d="100"/>
          <a:sy n="58" d="100"/>
        </p:scale>
        <p:origin x="-48" y="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EA15A-BC73-4170-A3CE-EDF31204B8B9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D27B5-E0D2-432A-BEB2-8CF1AB4AE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D27B5-E0D2-432A-BEB2-8CF1AB4AE7E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D27B5-E0D2-432A-BEB2-8CF1AB4AE7E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D27B5-E0D2-432A-BEB2-8CF1AB4AE7E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90FAEF-2113-49B6-BDFE-0302A60820DC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B8DFC3-AE57-482F-8A97-A862164CE82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25202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ОТЧЕТНО-ВЫБОРНОЕ СОБРАНИЕ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319536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4000" b="1" dirty="0" smtClean="0">
                <a:latin typeface="Times New Roman"/>
                <a:ea typeface="Calibri"/>
              </a:rPr>
              <a:t>27.03.2024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Организационная работа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Участие  в проф. Конференциях Ставропольской городской организации профсоюза работников нар. обр. и науки РФ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Участие в митингах к 1 мая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Обучение уполномоченного по охране труда «Осуществление контроля за соблюдением законодательства об охране труда»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Оздоровление в профилактории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Участие в Профсоюзных конкурсах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Приобретение абонементов в бассейн 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Приобретение путевок в санаторий 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Участие в спартакиаде, шахматном турнире</a:t>
            </a:r>
          </a:p>
          <a:p>
            <a:r>
              <a:rPr lang="ru-RU" sz="3800" dirty="0" smtClean="0">
                <a:cs typeface="Times New Roman" pitchFamily="18" charset="0"/>
              </a:rPr>
              <a:t>Посещение  театра, филармонии</a:t>
            </a:r>
          </a:p>
          <a:p>
            <a:pPr lvl="0"/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sz="3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Организационная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Участие в праздничных  мероприятиях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День учителя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Новый год 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23 февраля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 Марта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Мая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 Мая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Поздравление сотрудников с юбилеем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576064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4400" dirty="0" smtClean="0"/>
              <a:t>Отчет </a:t>
            </a:r>
            <a:endParaRPr lang="ru-RU" sz="4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39841081"/>
              </p:ext>
            </p:extLst>
          </p:nvPr>
        </p:nvGraphicFramePr>
        <p:xfrm>
          <a:off x="755576" y="620688"/>
          <a:ext cx="8064897" cy="656767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944216"/>
                <a:gridCol w="5832648"/>
                <a:gridCol w="288033"/>
              </a:tblGrid>
              <a:tr h="811109">
                <a:tc>
                  <a:txBody>
                    <a:bodyPr/>
                    <a:lstStyle/>
                    <a:p>
                      <a:pPr marL="41910" indent="-4191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Культмассовые мероприятия: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1910" indent="-4191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День учителя , Новый год,                                                       23 февраля, 8 Марта, тур выходного дня, спартакиада, шахматный турнир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910" indent="-4191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3636">
                <a:tc>
                  <a:txBody>
                    <a:bodyPr/>
                    <a:lstStyle/>
                    <a:p>
                      <a:pPr marL="41910" indent="-4191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Материальная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помощь, премии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kumimoji="0" lang="ru-RU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41910" indent="-4191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19277">
                <a:tc>
                  <a:txBody>
                    <a:bodyPr/>
                    <a:lstStyle/>
                    <a:p>
                      <a:pPr marL="41910" indent="-4191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Юбилей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Аракелян</a:t>
                      </a: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Т.А.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Курбанова Г. Л.</a:t>
                      </a: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</a:t>
                      </a: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Михайлова С.Б.</a:t>
                      </a: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Бабаян В. Л.</a:t>
                      </a: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Иконникова Л. А.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Никитина О.В.</a:t>
                      </a: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Марченко Н.Ф.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910" indent="-4191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09831">
                <a:tc>
                  <a:txBody>
                    <a:bodyPr/>
                    <a:lstStyle/>
                    <a:p>
                      <a:pPr marL="41910" indent="-4191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Поздравления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ru-RU" sz="1800" b="1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Детей сотрудников с Новым годом</a:t>
                      </a: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ru-RU" sz="18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Выпускников сотрудников с окончанием</a:t>
                      </a:r>
                      <a:r>
                        <a:rPr lang="ru-RU" sz="1800" b="1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школы</a:t>
                      </a: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ru-RU" sz="1800" b="1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Сотрудников с рождением ребенка </a:t>
                      </a: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ru-RU" sz="1800" b="1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Учителей -ветеранов с праздниками</a:t>
                      </a: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ru-RU" sz="1800" b="1" baseline="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41910" marR="0" indent="-4191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ru-RU" sz="1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910" indent="-4191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397">
                <a:tc>
                  <a:txBody>
                    <a:bodyPr/>
                    <a:lstStyle/>
                    <a:p>
                      <a:pPr marL="41910" indent="-4191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1910" indent="-4191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910" indent="-4191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764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1200" b="1" dirty="0" smtClean="0">
                <a:solidFill>
                  <a:srgbClr val="FF0000"/>
                </a:solidFill>
              </a:rPr>
              <a:t>СТАВРОПОЛЬСКАЯ КРАЕВАЯ ОРГАНИЗАЦИЯ ПРОФСОЮЗА      РАБОТНИКОВ НАРОДНОГО ОБРАЗОВАНИЯ И НАУКИ РФ   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rgbClr val="FF0000"/>
                </a:solidFill>
              </a:rPr>
              <a:t>       ТЕХНОЛОГИИ  ВМЕСТО НАС ИЛИ ВМЕСТЕ С НАМИ!</a:t>
            </a:r>
          </a:p>
          <a:p>
            <a:pPr>
              <a:buNone/>
            </a:pPr>
            <a:r>
              <a:rPr lang="ru-RU" sz="1200" dirty="0" smtClean="0">
                <a:solidFill>
                  <a:srgbClr val="FF0000"/>
                </a:solidFill>
              </a:rPr>
              <a:t>	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400" b="1" dirty="0" smtClean="0"/>
              <a:t>В Профсоюзе образования действует </a:t>
            </a:r>
            <a:r>
              <a:rPr lang="ru-RU" sz="1800" b="1" dirty="0" smtClean="0"/>
              <a:t>электронный </a:t>
            </a:r>
            <a:r>
              <a:rPr lang="ru-RU" sz="1600" b="1" dirty="0" smtClean="0"/>
              <a:t>профсоюзный билет</a:t>
            </a:r>
            <a:r>
              <a:rPr lang="ru-RU" sz="1400" b="1" dirty="0" smtClean="0"/>
              <a:t>, совмещенный с дисконтным обслуживанием.</a:t>
            </a:r>
          </a:p>
          <a:p>
            <a:pPr>
              <a:buNone/>
            </a:pPr>
            <a:r>
              <a:rPr lang="ru-RU" sz="1400" b="1" dirty="0" smtClean="0"/>
              <a:t>Что мы получаем?</a:t>
            </a:r>
          </a:p>
          <a:p>
            <a:r>
              <a:rPr lang="ru-RU" sz="1400" dirty="0" smtClean="0"/>
              <a:t>- </a:t>
            </a:r>
            <a:r>
              <a:rPr lang="ru-RU" sz="1400" b="1" dirty="0" smtClean="0"/>
              <a:t>сокращение отчетности, экономия времени председателя</a:t>
            </a:r>
            <a:r>
              <a:rPr lang="ru-RU" sz="1400" dirty="0" smtClean="0"/>
              <a:t> (автоматизированный сбор и обработку статистической отчетности);</a:t>
            </a:r>
            <a:endParaRPr lang="ru-RU" sz="1400" b="1" dirty="0" smtClean="0"/>
          </a:p>
          <a:p>
            <a:r>
              <a:rPr lang="ru-RU" sz="1400" dirty="0" smtClean="0"/>
              <a:t>-  </a:t>
            </a:r>
            <a:r>
              <a:rPr lang="ru-RU" sz="1400" b="1" dirty="0" smtClean="0"/>
              <a:t>материальную выгоду</a:t>
            </a:r>
            <a:r>
              <a:rPr lang="ru-RU" sz="1400" dirty="0" smtClean="0"/>
              <a:t> (дополнительную социальную поддержку члена профсоюза и члена его семьи за счет использования дисконтной и бонусной программы, совмещенной с электронным профсоюзным билетом);</a:t>
            </a:r>
            <a:endParaRPr lang="ru-RU" sz="1400" b="1" dirty="0" smtClean="0"/>
          </a:p>
          <a:p>
            <a:r>
              <a:rPr lang="ru-RU" sz="1400" dirty="0" smtClean="0"/>
              <a:t>- </a:t>
            </a:r>
            <a:r>
              <a:rPr lang="ru-RU" sz="1400" b="1" dirty="0" smtClean="0"/>
              <a:t>улучшение учета членов профсоюза</a:t>
            </a:r>
            <a:r>
              <a:rPr lang="ru-RU" sz="1400" dirty="0" smtClean="0"/>
              <a:t> (единую систему электронного учета членов Для каждой первичной профсоюзной организации создан личный электронный кабинет первичной профсоюзной организации.</a:t>
            </a:r>
          </a:p>
          <a:p>
            <a:r>
              <a:rPr lang="ru-RU" sz="1400" dirty="0" smtClean="0"/>
              <a:t>Рекомендуем вовлекать в работу членов Совета молодых педагогов! </a:t>
            </a:r>
            <a:endParaRPr lang="ru-RU" sz="1400" b="1" dirty="0" smtClean="0"/>
          </a:p>
          <a:p>
            <a:pPr>
              <a:buNone/>
            </a:pPr>
            <a:r>
              <a:rPr lang="ru-RU" sz="1400" b="1" dirty="0" smtClean="0"/>
              <a:t>Мы идем в ногу со временем!</a:t>
            </a:r>
          </a:p>
          <a:p>
            <a:pPr>
              <a:buNone/>
            </a:pPr>
            <a:endParaRPr lang="ru-RU" sz="1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363272" cy="570391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Уважаемые коллеги!  </a:t>
            </a:r>
          </a:p>
          <a:p>
            <a:r>
              <a:rPr lang="ru-RU" dirty="0" smtClean="0"/>
              <a:t>В соответствии с Указом Президента РФ Путина В.В. 2023 год в Российской Федерации был объявлен Годом педагога и наставника. Проведено большое количество мероприятий</a:t>
            </a:r>
          </a:p>
          <a:p>
            <a:r>
              <a:rPr lang="ru-RU" dirty="0" smtClean="0"/>
              <a:t>В соответствии с Указом Президента РФ Путина В.В. 2024 год в Российской Федерации объявлен Годом семьи. Горком профсоюза организует для членов профсоюза и членов семей различные мероприятия (льготные билеты в филармонию, драмтеатр, путевки в </a:t>
            </a:r>
            <a:r>
              <a:rPr lang="ru-RU" dirty="0" err="1" smtClean="0"/>
              <a:t>профилакторй</a:t>
            </a:r>
            <a:r>
              <a:rPr lang="ru-RU" dirty="0" smtClean="0"/>
              <a:t>, санаторий, на море, оздоровительный абонемент в бассейн  )</a:t>
            </a:r>
          </a:p>
          <a:p>
            <a:r>
              <a:rPr lang="ru-RU" dirty="0" smtClean="0"/>
              <a:t>Городская организация Профсоюза организует для молодых специалистов – членов Профсоюза (стаж работы которых не более 3-х лет) в рамках работы «Весенней школы молодого специалиста» 2-х </a:t>
            </a:r>
            <a:r>
              <a:rPr lang="ru-RU" dirty="0" err="1" smtClean="0"/>
              <a:t>дневный</a:t>
            </a:r>
            <a:r>
              <a:rPr lang="ru-RU" dirty="0" smtClean="0"/>
              <a:t> обучающий туристический семинар </a:t>
            </a:r>
          </a:p>
          <a:p>
            <a:r>
              <a:rPr lang="ru-RU" dirty="0" smtClean="0"/>
              <a:t>Горком профсоюза оплачивает стоимость проезда для ветеранов профсоюзного движения поездки в Сочи, Абхазию.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548680"/>
            <a:ext cx="8075240" cy="577592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dirty="0" smtClean="0"/>
              <a:t> </a:t>
            </a:r>
            <a:r>
              <a:rPr lang="en-US" sz="2800" b="1" dirty="0" smtClean="0">
                <a:solidFill>
                  <a:srgbClr val="FF0000"/>
                </a:solidFill>
              </a:rPr>
              <a:t>О </a:t>
            </a:r>
            <a:r>
              <a:rPr lang="en-US" sz="2800" b="1" dirty="0" err="1" smtClean="0">
                <a:solidFill>
                  <a:srgbClr val="FF0000"/>
                </a:solidFill>
              </a:rPr>
              <a:t>расходовании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средств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на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социальную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en-US" sz="2800" b="1" dirty="0" err="1" smtClean="0">
                <a:solidFill>
                  <a:srgbClr val="FF0000"/>
                </a:solidFill>
              </a:rPr>
              <a:t>поддержку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членов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Профсоюза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2900" dirty="0" smtClean="0"/>
              <a:t>В целях повышения уровня социальной защищённости, реализацию дополнительных мер социальной поддержки членов Профсоюза</a:t>
            </a:r>
          </a:p>
          <a:p>
            <a:pPr>
              <a:buNone/>
            </a:pPr>
            <a:r>
              <a:rPr lang="ru-RU" sz="2900" dirty="0" smtClean="0"/>
              <a:t> </a:t>
            </a:r>
          </a:p>
          <a:p>
            <a:pPr>
              <a:buNone/>
            </a:pPr>
            <a:r>
              <a:rPr lang="ru-RU" sz="2900" dirty="0" smtClean="0"/>
              <a:t>Президиум городской организации профсоюза </a:t>
            </a:r>
            <a:r>
              <a:rPr lang="ru-RU" sz="2900" b="1" dirty="0" smtClean="0"/>
              <a:t>ПОСТАНОВЛЯЕТ:</a:t>
            </a:r>
            <a:endParaRPr lang="ru-RU" sz="2900" dirty="0" smtClean="0"/>
          </a:p>
          <a:p>
            <a:pPr>
              <a:buNone/>
            </a:pPr>
            <a:r>
              <a:rPr lang="ru-RU" sz="2900" b="1" dirty="0" smtClean="0"/>
              <a:t> 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1.Производить компенсацию стоимости санаторно-курортных путевок в профсоюзные санатории членам Профсоюза, состоящим на учете в первичных профсоюзных организациях, входящих в структуру СГО Профсоюза  в размере 20% стоимости путёвки путём перечисления денежных средств на личный счёт заявителя.</a:t>
            </a:r>
          </a:p>
          <a:p>
            <a:pPr>
              <a:buNone/>
            </a:pPr>
            <a:r>
              <a:rPr lang="ru-RU" sz="2900" dirty="0" smtClean="0"/>
              <a:t>2. Расходы отнести по ст. «Оздоровление и отдых» согласно смете </a:t>
            </a:r>
            <a:r>
              <a:rPr lang="ru-RU" sz="2900" dirty="0" err="1" smtClean="0"/>
              <a:t>профбюджета</a:t>
            </a:r>
            <a:r>
              <a:rPr lang="ru-RU" sz="2900" dirty="0" smtClean="0"/>
              <a:t> на год.</a:t>
            </a:r>
          </a:p>
          <a:p>
            <a:pPr>
              <a:buNone/>
            </a:pPr>
            <a:r>
              <a:rPr lang="ru-RU" sz="2900" dirty="0" smtClean="0"/>
              <a:t>3. Для получения санаторно-курортных путевок необходимо представить в комитет городской организации Профсоюза заявление по новому образцу</a:t>
            </a:r>
          </a:p>
          <a:p>
            <a:pPr>
              <a:buNone/>
            </a:pPr>
            <a:r>
              <a:rPr lang="ru-RU" sz="2900" dirty="0" smtClean="0"/>
              <a:t>4. Для получения компенсации стоимости путёвки члену Профсоюза необходимо предоставить в комитет городской организации профсоюза корешок использованной путёвки.</a:t>
            </a:r>
          </a:p>
          <a:p>
            <a:pPr>
              <a:buNone/>
            </a:pPr>
            <a:r>
              <a:rPr lang="ru-RU" sz="29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2024-03-25_16-00-5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24" b="679"/>
          <a:stretch>
            <a:fillRect/>
          </a:stretch>
        </p:blipFill>
        <p:spPr bwMode="auto">
          <a:xfrm>
            <a:off x="428596" y="1142985"/>
            <a:ext cx="8072494" cy="4974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КОНКУРСЫ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Конкурс сочинений с 05.03.2024г.  Педагогический навигатор (премия 1 тыс. руб. Барышникова Полина)</a:t>
            </a:r>
          </a:p>
          <a:p>
            <a:r>
              <a:rPr lang="ru-RU" sz="2400" dirty="0" smtClean="0"/>
              <a:t>Шахматный турнир</a:t>
            </a:r>
          </a:p>
          <a:p>
            <a:r>
              <a:rPr lang="ru-RU" sz="2400" dirty="0" smtClean="0"/>
              <a:t>Конкурс статей ко Дню Победы (Облогина Г.А.)</a:t>
            </a:r>
          </a:p>
          <a:p>
            <a:r>
              <a:rPr lang="ru-RU" sz="2400" dirty="0" smtClean="0"/>
              <a:t>Конкурс чтецов</a:t>
            </a:r>
          </a:p>
          <a:p>
            <a:r>
              <a:rPr lang="ru-RU" sz="2400" dirty="0" smtClean="0"/>
              <a:t>Конкурс видеороликов</a:t>
            </a:r>
          </a:p>
          <a:p>
            <a:r>
              <a:rPr lang="ru-RU" sz="2400" dirty="0" smtClean="0"/>
              <a:t>Конкурс художественной самодеятельности </a:t>
            </a:r>
          </a:p>
          <a:p>
            <a:r>
              <a:rPr lang="ru-RU" sz="2400" dirty="0" smtClean="0"/>
              <a:t>Туристический слет </a:t>
            </a:r>
          </a:p>
          <a:p>
            <a:endParaRPr lang="ru-RU" sz="24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В жизни много хлопот</a:t>
            </a:r>
          </a:p>
          <a:p>
            <a:pPr algn="ctr">
              <a:buNone/>
            </a:pPr>
            <a:r>
              <a:rPr lang="ru-RU" dirty="0" smtClean="0"/>
              <a:t>Надо думать, стремиться и верить</a:t>
            </a:r>
          </a:p>
          <a:p>
            <a:pPr algn="ctr">
              <a:buNone/>
            </a:pPr>
            <a:r>
              <a:rPr lang="ru-RU" dirty="0" smtClean="0"/>
              <a:t>И не ждать, что для всех</a:t>
            </a:r>
          </a:p>
          <a:p>
            <a:pPr algn="ctr">
              <a:buNone/>
            </a:pPr>
            <a:r>
              <a:rPr lang="ru-RU" dirty="0" smtClean="0"/>
              <a:t>К счастью быстро откроются двери.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Выше нос и не трусь,</a:t>
            </a:r>
          </a:p>
          <a:p>
            <a:pPr algn="ctr">
              <a:buNone/>
            </a:pPr>
            <a:r>
              <a:rPr lang="ru-RU" dirty="0" smtClean="0"/>
              <a:t>Коль стремишься к намеченной цели,</a:t>
            </a:r>
          </a:p>
          <a:p>
            <a:pPr algn="ctr">
              <a:buNone/>
            </a:pPr>
            <a:r>
              <a:rPr lang="ru-RU" dirty="0" smtClean="0"/>
              <a:t>Знай, что есть профсоюз</a:t>
            </a:r>
          </a:p>
          <a:p>
            <a:pPr algn="ctr">
              <a:buNone/>
            </a:pPr>
            <a:r>
              <a:rPr lang="ru-RU" dirty="0" smtClean="0"/>
              <a:t>Он поддержит, поймет и оценит.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Галина Алексеевна\Desktop\Бабочки живые\70287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08920"/>
            <a:ext cx="6353647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 ПРОФСОЮЗ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/>
              <a:t>Профсоюз – это  добровольное  общественное объединение граждан, связанных общими производственными, профессиональными интересами по роду их деятельности, создаваемое в целях представительства и защиты их социально-трудовых прав и интересов. (Федеральный Закон от 12 января 1996 года №10 – ФЗ «О профессиональных союзах, их правах и гарантиях деятельности»). Что дает профсоюз?  </a:t>
            </a:r>
          </a:p>
          <a:p>
            <a:pPr lvl="0" fontAlgn="base"/>
            <a:r>
              <a:rPr lang="ru-RU" dirty="0" smtClean="0"/>
              <a:t>Протягивает руку помощи!</a:t>
            </a:r>
          </a:p>
          <a:p>
            <a:pPr lvl="0" fontAlgn="base"/>
            <a:r>
              <a:rPr lang="ru-RU" dirty="0" smtClean="0"/>
              <a:t>Отстаивает права и интересы человека труда!</a:t>
            </a:r>
          </a:p>
          <a:p>
            <a:pPr lvl="0" fontAlgn="base"/>
            <a:r>
              <a:rPr lang="ru-RU" dirty="0" smtClean="0"/>
              <a:t>Формирует основные требования к руководителю!</a:t>
            </a:r>
          </a:p>
          <a:p>
            <a:pPr lvl="0" fontAlgn="base"/>
            <a:r>
              <a:rPr lang="ru-RU" dirty="0" smtClean="0"/>
              <a:t>Содействует росту заработной платы!</a:t>
            </a:r>
          </a:p>
          <a:p>
            <a:pPr lvl="0" fontAlgn="base"/>
            <a:r>
              <a:rPr lang="ru-RU" dirty="0" smtClean="0"/>
              <a:t>Осуществляет представительство интересов в суде!</a:t>
            </a:r>
          </a:p>
          <a:p>
            <a:pPr lvl="0" fontAlgn="base"/>
            <a:r>
              <a:rPr lang="ru-RU" dirty="0" smtClean="0"/>
              <a:t>Юридически поддерживает и защищает!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301038" cy="6357958"/>
          </a:xfrm>
        </p:spPr>
        <p:txBody>
          <a:bodyPr>
            <a:noAutofit/>
          </a:bodyPr>
          <a:lstStyle/>
          <a:p>
            <a:r>
              <a:rPr lang="ru-RU" sz="2000" dirty="0" smtClean="0"/>
              <a:t>Есть профсоюзная организация — есть орган, выступающий от имени </a:t>
            </a:r>
            <a:r>
              <a:rPr lang="ru-RU" sz="2000" dirty="0" smtClean="0"/>
              <a:t>работников.</a:t>
            </a:r>
          </a:p>
          <a:p>
            <a:r>
              <a:rPr lang="ru-RU" sz="2000" dirty="0" smtClean="0"/>
              <a:t>Есть </a:t>
            </a:r>
            <a:r>
              <a:rPr lang="ru-RU" sz="2000" dirty="0" smtClean="0"/>
              <a:t>профсоюзная организация — есть коллективный договор, есть возможность контролировать соблюдение прав и гарантий </a:t>
            </a:r>
            <a:r>
              <a:rPr lang="ru-RU" sz="2000" dirty="0" smtClean="0"/>
              <a:t>работников.</a:t>
            </a:r>
          </a:p>
          <a:p>
            <a:r>
              <a:rPr lang="ru-RU" sz="2000" dirty="0" smtClean="0"/>
              <a:t>Есть </a:t>
            </a:r>
            <a:r>
              <a:rPr lang="ru-RU" sz="2000" dirty="0" smtClean="0"/>
              <a:t>профсоюзная организация — есть возможность защиты социальных гарантий в реализации права на </a:t>
            </a:r>
            <a:r>
              <a:rPr lang="ru-RU" sz="2000" dirty="0" smtClean="0"/>
              <a:t>труд.</a:t>
            </a:r>
          </a:p>
          <a:p>
            <a:r>
              <a:rPr lang="ru-RU" sz="2000" dirty="0" smtClean="0"/>
              <a:t>Есть </a:t>
            </a:r>
            <a:r>
              <a:rPr lang="ru-RU" sz="2000" dirty="0" smtClean="0"/>
              <a:t>профсоюзная организация — есть возможность получить помощь и поддержку  </a:t>
            </a:r>
            <a:r>
              <a:rPr lang="ru-RU" sz="2000" dirty="0" smtClean="0"/>
              <a:t>коллег.</a:t>
            </a:r>
          </a:p>
          <a:p>
            <a:r>
              <a:rPr lang="ru-RU" sz="2000" dirty="0" smtClean="0"/>
              <a:t>Есть </a:t>
            </a:r>
            <a:r>
              <a:rPr lang="ru-RU" sz="2000" dirty="0" smtClean="0"/>
              <a:t>профсоюзная организация — есть возможность получать бесплатную юридическую помощь, обращаться с жалобами и заявлениями по всем вопросам, касающимися защиты прав </a:t>
            </a:r>
            <a:r>
              <a:rPr lang="ru-RU" sz="2000" dirty="0" smtClean="0"/>
              <a:t>работников.</a:t>
            </a:r>
          </a:p>
          <a:p>
            <a:r>
              <a:rPr lang="ru-RU" sz="2000" dirty="0" smtClean="0"/>
              <a:t>Профсоюз</a:t>
            </a:r>
            <a:r>
              <a:rPr lang="ru-RU" sz="2000" dirty="0" smtClean="0"/>
              <a:t> сегодня — единственная общественная организация, имеющая законодательные права на деле представлять интересы и защищать права работников. </a:t>
            </a:r>
            <a:endParaRPr lang="ru-RU" sz="2000" dirty="0" smtClean="0"/>
          </a:p>
          <a:p>
            <a:r>
              <a:rPr lang="ru-RU" sz="2000" dirty="0" smtClean="0"/>
              <a:t>Все </a:t>
            </a:r>
            <a:r>
              <a:rPr lang="ru-RU" sz="2000" dirty="0" smtClean="0"/>
              <a:t>члены профсоюзной организации знают, что в трудную минуту всегда могут рассчитывать на помощь и поддержку (в том числе и материальную) всего трудового коллектива.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103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профсоюзной организации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ru-RU" dirty="0" smtClean="0">
                <a:latin typeface="Times New Roman"/>
                <a:ea typeface="Calibri"/>
              </a:rPr>
              <a:t> Объединяет более 5 млн. человек</a:t>
            </a:r>
          </a:p>
          <a:p>
            <a:pPr marL="0" indent="0"/>
            <a:r>
              <a:rPr lang="ru-RU" dirty="0" smtClean="0">
                <a:latin typeface="Times New Roman"/>
                <a:ea typeface="Calibri"/>
              </a:rPr>
              <a:t> Профсоюзная организация заключает коллективный договор</a:t>
            </a:r>
          </a:p>
          <a:p>
            <a:pPr marL="0" indent="0"/>
            <a:r>
              <a:rPr lang="ru-RU" dirty="0" smtClean="0">
                <a:latin typeface="Times New Roman"/>
                <a:ea typeface="Calibri"/>
              </a:rPr>
              <a:t> соглашение по охране труда</a:t>
            </a:r>
          </a:p>
          <a:p>
            <a:pPr marL="0" indent="0"/>
            <a:r>
              <a:rPr lang="ru-RU" dirty="0" smtClean="0">
                <a:latin typeface="Times New Roman"/>
                <a:ea typeface="Calibri"/>
              </a:rPr>
              <a:t> содействует гармонизации социальных отношений работников с работодателем в сфере труда.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профсоюза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Защита индивидуальных и коллективных социальных, трудовых, профессиональных прав и интересов членов Профсоюза, направленные на повышение уровня жизни членов Профсоюза</a:t>
            </a:r>
          </a:p>
          <a:p>
            <a:r>
              <a:rPr lang="ru-RU" dirty="0" smtClean="0"/>
              <a:t>Реализация прав Профсоюза и его организаций на представительство в коллегиальных органах управления организациями системы образования</a:t>
            </a:r>
          </a:p>
          <a:p>
            <a:r>
              <a:rPr lang="ru-RU" dirty="0" smtClean="0"/>
              <a:t>Повышение качества жизни членов Профсоюза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Содействие сохранению гарантий получения бесплатного образования</a:t>
            </a:r>
          </a:p>
          <a:p>
            <a:r>
              <a:rPr lang="ru-RU" sz="2000" dirty="0" smtClean="0"/>
              <a:t>Контроль за обеспечением здоровых и безопасных условий труда</a:t>
            </a:r>
          </a:p>
          <a:p>
            <a:r>
              <a:rPr lang="ru-RU" sz="2000" dirty="0" smtClean="0"/>
              <a:t>Содействие своевременному и качественному повышению квалификации работников образования оказывает информационно-методическую консультацию</a:t>
            </a:r>
          </a:p>
          <a:p>
            <a:r>
              <a:rPr lang="ru-RU" sz="2000" dirty="0" smtClean="0"/>
              <a:t>Профсоюз участвует в урегулировании коллективных споров</a:t>
            </a:r>
          </a:p>
          <a:p>
            <a:r>
              <a:rPr lang="ru-RU" sz="2000" dirty="0" smtClean="0"/>
              <a:t>участвует в выборах органов государственной власти и органов местного самоуправления</a:t>
            </a:r>
          </a:p>
          <a:p>
            <a:r>
              <a:rPr lang="ru-RU" sz="2000" dirty="0" smtClean="0"/>
              <a:t>Содействует развитию негосударственного медицинского страхования и пенсионного фонда</a:t>
            </a:r>
          </a:p>
          <a:p>
            <a:r>
              <a:rPr lang="ru-RU" sz="2000" dirty="0" smtClean="0"/>
              <a:t>Формирует профсоюзный бюджет и управляет им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Права члена Профсоюза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Пользоваться средствами профсоюзного фонда</a:t>
            </a:r>
          </a:p>
          <a:p>
            <a:r>
              <a:rPr lang="ru-RU" dirty="0" smtClean="0"/>
              <a:t>Получать материальную помощь </a:t>
            </a:r>
          </a:p>
          <a:p>
            <a:r>
              <a:rPr lang="ru-RU" dirty="0" smtClean="0"/>
              <a:t>Получать бесплатную юридическую помощь</a:t>
            </a:r>
          </a:p>
          <a:p>
            <a:r>
              <a:rPr lang="ru-RU" dirty="0" smtClean="0"/>
              <a:t>Пользоваться оздоровительными, культурно-просветительскими учреждениями и спортивными сооружениями Профсоюза</a:t>
            </a:r>
          </a:p>
          <a:p>
            <a:r>
              <a:rPr lang="ru-RU" dirty="0" smtClean="0"/>
              <a:t>Выдвигать инициативы по реализации целей и задач Профсоюза</a:t>
            </a:r>
          </a:p>
          <a:p>
            <a:r>
              <a:rPr lang="ru-RU" dirty="0" smtClean="0"/>
              <a:t>Избирать и быть избранным делегатом на профсоюзные конференции, съезды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Обязанности члена Профсоюза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Соблюдать устав Профсоюза, участвовать в работе первичной профсоюзной организации</a:t>
            </a:r>
          </a:p>
          <a:p>
            <a:r>
              <a:rPr lang="ru-RU" dirty="0" smtClean="0"/>
              <a:t>Выполнять обязанности, предусмотренные коллективным договором</a:t>
            </a:r>
          </a:p>
          <a:p>
            <a:r>
              <a:rPr lang="ru-RU" dirty="0" smtClean="0"/>
              <a:t>Способствовать росту авторитета Профсоюза</a:t>
            </a:r>
          </a:p>
          <a:p>
            <a:r>
              <a:rPr lang="ru-RU" dirty="0" smtClean="0"/>
              <a:t>Участвовать в собрании первичной профсоюзной организации</a:t>
            </a:r>
          </a:p>
          <a:p>
            <a:r>
              <a:rPr lang="ru-RU" dirty="0" smtClean="0"/>
              <a:t>Состоять на учете в первичной профсоюзной организации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Всего работающих в учреждении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49 чел.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Численность чл. Проф.                                   100%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Профактив                                                        5 чел.</a:t>
            </a:r>
          </a:p>
          <a:p>
            <a:r>
              <a:rPr lang="ru-RU" dirty="0" smtClean="0"/>
              <a:t>Члены ПК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/>
              <a:t> чел.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ЛимоноваВ.Ю</a:t>
            </a:r>
            <a:r>
              <a:rPr lang="ru-RU" dirty="0" smtClean="0"/>
              <a:t>., </a:t>
            </a:r>
            <a:r>
              <a:rPr lang="ru-RU" dirty="0" err="1" smtClean="0"/>
              <a:t>Кобыляцкая</a:t>
            </a:r>
            <a:r>
              <a:rPr lang="ru-RU" dirty="0" smtClean="0"/>
              <a:t> Л.Н., Павленко С.И. (Белозерова Е.С.)</a:t>
            </a:r>
          </a:p>
          <a:p>
            <a:r>
              <a:rPr lang="ru-RU" dirty="0" smtClean="0"/>
              <a:t>Чл. ревизионной комиссии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3 </a:t>
            </a:r>
            <a:r>
              <a:rPr lang="ru-RU" dirty="0" smtClean="0"/>
              <a:t>чел.</a:t>
            </a:r>
          </a:p>
          <a:p>
            <a:pPr>
              <a:buNone/>
            </a:pPr>
            <a:r>
              <a:rPr lang="ru-RU" dirty="0" smtClean="0"/>
              <a:t>    Копылова И.В.,  Аракелян Т.А., </a:t>
            </a:r>
            <a:r>
              <a:rPr lang="ru-RU" dirty="0" err="1" smtClean="0"/>
              <a:t>Занченко</a:t>
            </a:r>
            <a:r>
              <a:rPr lang="ru-RU" dirty="0" smtClean="0"/>
              <a:t> И.Ю. </a:t>
            </a:r>
          </a:p>
          <a:p>
            <a:pPr>
              <a:buNone/>
            </a:pPr>
            <a:r>
              <a:rPr lang="ru-RU" i="1" dirty="0" smtClean="0"/>
              <a:t>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84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Профсоюзная организация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МБОУ СОШ №28 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1418</TotalTime>
  <Words>738</Words>
  <Application>Microsoft Office PowerPoint</Application>
  <PresentationFormat>Экран (4:3)</PresentationFormat>
  <Paragraphs>143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ОТЧЕТНО-ВЫБОРНОЕ СОБРАНИЕ</vt:lpstr>
      <vt:lpstr>НАШ ПРОФСОЮЗ</vt:lpstr>
      <vt:lpstr>Слайд 3</vt:lpstr>
      <vt:lpstr>Роль профсоюзной организации</vt:lpstr>
      <vt:lpstr>Цели профсоюза</vt:lpstr>
      <vt:lpstr>Основные задачи</vt:lpstr>
      <vt:lpstr>Права члена Профсоюза</vt:lpstr>
      <vt:lpstr>Обязанности члена Профсоюза</vt:lpstr>
      <vt:lpstr>             Профсоюзная организация  МБОУ СОШ №28  </vt:lpstr>
      <vt:lpstr> Организационная работа </vt:lpstr>
      <vt:lpstr>Организационная работа</vt:lpstr>
      <vt:lpstr>Отчет </vt:lpstr>
      <vt:lpstr>Слайд 13</vt:lpstr>
      <vt:lpstr>Слайд 14</vt:lpstr>
      <vt:lpstr>Слайд 15</vt:lpstr>
      <vt:lpstr>Слайд 16</vt:lpstr>
      <vt:lpstr>КОНКУРСЫ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Коммуникативный подход в преподавании русского языка:может ли он  объединить сообщество?</dc:title>
  <dc:creator>Елена</dc:creator>
  <cp:lastModifiedBy>hp</cp:lastModifiedBy>
  <cp:revision>180</cp:revision>
  <dcterms:created xsi:type="dcterms:W3CDTF">2012-09-28T07:56:07Z</dcterms:created>
  <dcterms:modified xsi:type="dcterms:W3CDTF">2024-03-28T16:37:48Z</dcterms:modified>
</cp:coreProperties>
</file>